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80" r:id="rId2"/>
    <p:sldId id="277" r:id="rId3"/>
    <p:sldId id="256" r:id="rId4"/>
    <p:sldId id="257" r:id="rId5"/>
    <p:sldId id="258" r:id="rId6"/>
    <p:sldId id="264" r:id="rId7"/>
    <p:sldId id="265" r:id="rId8"/>
    <p:sldId id="266" r:id="rId9"/>
    <p:sldId id="271" r:id="rId10"/>
    <p:sldId id="267" r:id="rId11"/>
    <p:sldId id="275" r:id="rId12"/>
    <p:sldId id="268" r:id="rId13"/>
    <p:sldId id="278" r:id="rId14"/>
    <p:sldId id="269" r:id="rId15"/>
    <p:sldId id="276" r:id="rId16"/>
    <p:sldId id="270" r:id="rId17"/>
    <p:sldId id="279" r:id="rId18"/>
    <p:sldId id="259"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66" d="100"/>
          <a:sy n="66" d="100"/>
        </p:scale>
        <p:origin x="-15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A5F7328-A1A0-498E-BAA0-C398D1340D0E}" type="datetimeFigureOut">
              <a:rPr lang="ar-IQ" smtClean="0"/>
              <a:t>19/01/1439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5E6637-9DCB-4F99-9FF4-208C968DA3C4}" type="slidenum">
              <a:rPr lang="ar-IQ" smtClean="0"/>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895E6637-9DCB-4F99-9FF4-208C968DA3C4}" type="slidenum">
              <a:rPr lang="ar-IQ" smtClean="0"/>
              <a:t>6</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D8BD707-D9CF-40AE-B4C6-C98DA3205C09}"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D8BD707-D9CF-40AE-B4C6-C98DA3205C09}"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D8BD707-D9CF-40AE-B4C6-C98DA3205C09}"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D8BD707-D9CF-40AE-B4C6-C98DA3205C09}"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D8BD707-D9CF-40AE-B4C6-C98DA3205C09}"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D8BD707-D9CF-40AE-B4C6-C98DA3205C09}" type="datetimeFigureOut">
              <a:rPr lang="en-US" smtClean="0"/>
              <a:pPr/>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D8BD707-D9CF-40AE-B4C6-C98DA3205C09}" type="datetimeFigureOut">
              <a:rPr lang="en-US" smtClean="0"/>
              <a:pPr/>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pPr/>
              <a:t>10/8/2017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685800"/>
            <a:ext cx="6781800" cy="4953000"/>
          </a:xfrm>
        </p:spPr>
        <p:txBody>
          <a:bodyPr>
            <a:normAutofit/>
          </a:bodyPr>
          <a:lstStyle/>
          <a:p>
            <a:r>
              <a:rPr lang="en-US" sz="7200" dirty="0" smtClean="0"/>
              <a:t>RADIATION SOURCES AND TYPES</a:t>
            </a:r>
            <a:endParaRPr lang="ar-IQ" sz="72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6248400"/>
          </a:xfrm>
        </p:spPr>
        <p:txBody>
          <a:bodyPr/>
          <a:lstStyle/>
          <a:p>
            <a:r>
              <a:rPr lang="en-US" sz="2000" dirty="0" smtClean="0">
                <a:solidFill>
                  <a:schemeClr val="tx1"/>
                </a:solidFill>
              </a:rPr>
              <a:t>Soil</a:t>
            </a:r>
            <a:br>
              <a:rPr lang="en-US" sz="2000" dirty="0" smtClean="0">
                <a:solidFill>
                  <a:schemeClr val="tx1"/>
                </a:solidFill>
              </a:rPr>
            </a:br>
            <a:r>
              <a:rPr lang="en-US" sz="2000" b="0" i="1" dirty="0" smtClean="0">
                <a:solidFill>
                  <a:schemeClr val="tx1"/>
                </a:solidFill>
              </a:rPr>
              <a:t>Dose: 35 </a:t>
            </a:r>
            <a:r>
              <a:rPr lang="en-US" sz="2000" b="0" i="1" dirty="0" err="1" smtClean="0">
                <a:solidFill>
                  <a:schemeClr val="tx1"/>
                </a:solidFill>
              </a:rPr>
              <a:t>mrem</a:t>
            </a:r>
            <a:r>
              <a:rPr lang="en-US" sz="2000" b="0" i="1" dirty="0" smtClean="0">
                <a:solidFill>
                  <a:schemeClr val="tx1"/>
                </a:solidFill>
              </a:rPr>
              <a:t> per year</a:t>
            </a: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Radioactive particles (</a:t>
            </a:r>
            <a:r>
              <a:rPr lang="en-US" sz="2000" b="0" dirty="0" err="1" smtClean="0">
                <a:solidFill>
                  <a:schemeClr val="tx1"/>
                </a:solidFill>
              </a:rPr>
              <a:t>radionuclides</a:t>
            </a:r>
            <a:r>
              <a:rPr lang="en-US" sz="2000" b="0" dirty="0" smtClean="0">
                <a:solidFill>
                  <a:schemeClr val="tx1"/>
                </a:solidFill>
              </a:rPr>
              <a:t>) in soil are either remaining from the Earth’s original crust, introduced by cosmic radiation, or absorbed from man-made releases (such as nuclear power plant disasters like the one in Japan and fallout from nuclear weapons testing).</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Some </a:t>
            </a:r>
            <a:r>
              <a:rPr lang="en-US" sz="2000" b="0" dirty="0" smtClean="0">
                <a:solidFill>
                  <a:schemeClr val="tx1"/>
                </a:solidFill>
              </a:rPr>
              <a:t>of these </a:t>
            </a:r>
            <a:r>
              <a:rPr lang="en-US" sz="2000" b="0" dirty="0" err="1" smtClean="0">
                <a:solidFill>
                  <a:schemeClr val="tx1"/>
                </a:solidFill>
              </a:rPr>
              <a:t>radionuclides</a:t>
            </a:r>
            <a:r>
              <a:rPr lang="en-US" sz="2000" b="0" dirty="0" smtClean="0">
                <a:solidFill>
                  <a:schemeClr val="tx1"/>
                </a:solidFill>
              </a:rPr>
              <a:t> end up getting released from the soil as gas that we inhale, while others get taken up in water and plants. Although high levels of </a:t>
            </a:r>
            <a:r>
              <a:rPr lang="en-US" sz="2000" b="0" dirty="0" err="1" smtClean="0">
                <a:solidFill>
                  <a:schemeClr val="tx1"/>
                </a:solidFill>
              </a:rPr>
              <a:t>radionuclides</a:t>
            </a:r>
            <a:r>
              <a:rPr lang="en-US" sz="2000" b="0" dirty="0" smtClean="0">
                <a:solidFill>
                  <a:schemeClr val="tx1"/>
                </a:solidFill>
              </a:rPr>
              <a:t> in the soil can contaminate water and food, a number of agencies, including the EPA, regularly test supplies for radioactivity.</a:t>
            </a:r>
            <a:r>
              <a:rPr lang="en-US" b="0" dirty="0" smtClean="0">
                <a:solidFill>
                  <a:schemeClr val="tx1"/>
                </a:solidFill>
              </a:rPr>
              <a:t/>
            </a:r>
            <a:br>
              <a:rPr lang="en-US" b="0" dirty="0" smtClean="0">
                <a:solidFill>
                  <a:schemeClr val="tx1"/>
                </a:solidFill>
              </a:rPr>
            </a:br>
            <a:endParaRPr lang="ar-IQ" dirty="0">
              <a:solidFill>
                <a:schemeClr val="tx1"/>
              </a:solidFill>
            </a:endParaRPr>
          </a:p>
        </p:txBody>
      </p:sp>
      <p:pic>
        <p:nvPicPr>
          <p:cNvPr id="3" name="Picture 2" descr="C:\Users\Aqeel\Downloads\radiation sources)\1024px-Atomic_bombing_of_Japan.jpg"/>
          <p:cNvPicPr>
            <a:picLocks noChangeAspect="1" noChangeArrowheads="1"/>
          </p:cNvPicPr>
          <p:nvPr/>
        </p:nvPicPr>
        <p:blipFill>
          <a:blip r:embed="rId2" cstate="print"/>
          <a:srcRect/>
          <a:stretch>
            <a:fillRect/>
          </a:stretch>
        </p:blipFill>
        <p:spPr bwMode="auto">
          <a:xfrm>
            <a:off x="2209800" y="2895600"/>
            <a:ext cx="2667000" cy="1583531"/>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6248400"/>
          </a:xfrm>
        </p:spPr>
        <p:txBody>
          <a:bodyPr/>
          <a:lstStyle/>
          <a:p>
            <a:r>
              <a:rPr lang="en-US" sz="2000" dirty="0" smtClean="0"/>
              <a:t>Drinking water</a:t>
            </a:r>
            <a:br>
              <a:rPr lang="en-US" sz="2000" dirty="0" smtClean="0"/>
            </a:br>
            <a:r>
              <a:rPr lang="en-US" sz="2000" b="0" i="1" dirty="0" smtClean="0"/>
              <a:t>Dose: 5 </a:t>
            </a:r>
            <a:r>
              <a:rPr lang="en-US" sz="2000" b="0" i="1" dirty="0" err="1" smtClean="0"/>
              <a:t>mrem</a:t>
            </a:r>
            <a:r>
              <a:rPr lang="en-US" sz="2000" b="0" i="1" dirty="0" smtClean="0"/>
              <a:t> per year</a:t>
            </a:r>
            <a:r>
              <a:rPr lang="en-US" sz="2000" b="0" dirty="0" smtClean="0"/>
              <a:t/>
            </a:r>
            <a:br>
              <a:rPr lang="en-US" sz="2000" b="0" dirty="0" smtClean="0"/>
            </a:br>
            <a:r>
              <a:rPr lang="en-US" sz="2000" b="0" dirty="0" smtClean="0"/>
              <a:t/>
            </a:r>
            <a:br>
              <a:rPr lang="en-US" sz="2000" b="0" dirty="0" smtClean="0"/>
            </a:br>
            <a:r>
              <a:rPr lang="en-US" sz="2000" b="0" dirty="0" smtClean="0"/>
              <a:t>It’s no surprise that sources of drinking water in the U.S. contain low levels of radiation. It comes from rivers and lakes (if you live in an urban area) or wells (if you live in a rural area) where it can pick up radiation from natural sources like rocks and soil.</a:t>
            </a:r>
            <a:br>
              <a:rPr lang="en-US" sz="2000" b="0" dirty="0" smtClean="0"/>
            </a:br>
            <a:r>
              <a:rPr lang="en-US" sz="2000" b="0" dirty="0" smtClean="0"/>
              <a:t/>
            </a:r>
            <a:br>
              <a:rPr lang="en-US" sz="2000" b="0" dirty="0" smtClean="0"/>
            </a:br>
            <a:r>
              <a:rPr lang="en-US" sz="2000" b="0" dirty="0" smtClean="0"/>
              <a:t>Bodies of water that are near nuclear power plants are vulnerable to contamination with radioactive waste water, and are subject to extensive monitoring by the Environmental Protection Agency (EPA) to ensure these man-made sources of radiation do not surpass 4 </a:t>
            </a:r>
            <a:r>
              <a:rPr lang="en-US" sz="2000" b="0" dirty="0" err="1" smtClean="0"/>
              <a:t>mrem</a:t>
            </a:r>
            <a:r>
              <a:rPr lang="en-US" sz="2000" b="0" dirty="0" smtClean="0"/>
              <a:t> per year.</a:t>
            </a:r>
            <a:r>
              <a:rPr lang="en-US" b="0" dirty="0" smtClean="0"/>
              <a:t/>
            </a:r>
            <a:br>
              <a:rPr lang="en-US" b="0" dirty="0" smtClean="0"/>
            </a:br>
            <a:r>
              <a:rPr lang="en-US" dirty="0" smtClean="0"/>
              <a:t/>
            </a:r>
            <a:br>
              <a:rPr lang="en-US" dirty="0" smtClean="0"/>
            </a:br>
            <a:endParaRPr lang="ar-IQ" dirty="0"/>
          </a:p>
        </p:txBody>
      </p:sp>
      <p:sp>
        <p:nvSpPr>
          <p:cNvPr id="3" name="Rectangle 2"/>
          <p:cNvSpPr/>
          <p:nvPr/>
        </p:nvSpPr>
        <p:spPr>
          <a:xfrm>
            <a:off x="1295400" y="5181600"/>
            <a:ext cx="4572000" cy="646331"/>
          </a:xfrm>
          <a:prstGeom prst="rect">
            <a:avLst/>
          </a:prstGeom>
        </p:spPr>
        <p:txBody>
          <a:bodyPr>
            <a:spAutoFit/>
          </a:bodyPr>
          <a:lstStyle/>
          <a:p>
            <a:r>
              <a:rPr lang="en-US" dirty="0" smtClean="0"/>
              <a:t>100 g of Brazil nuts per week=annual dose 0.2 </a:t>
            </a:r>
            <a:r>
              <a:rPr lang="en-US" dirty="0" err="1" smtClean="0"/>
              <a:t>msv</a:t>
            </a:r>
            <a:endParaRPr lang="ar-IQ"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6248400"/>
          </a:xfrm>
        </p:spPr>
        <p:txBody>
          <a:bodyPr/>
          <a:lstStyle/>
          <a:p>
            <a:r>
              <a:rPr lang="en-US" dirty="0" smtClean="0"/>
              <a:t>Radon</a:t>
            </a:r>
            <a:r>
              <a:rPr lang="en-US" sz="2000" dirty="0" smtClean="0"/>
              <a:t/>
            </a:r>
            <a:br>
              <a:rPr lang="en-US" sz="2000" dirty="0" smtClean="0"/>
            </a:br>
            <a:r>
              <a:rPr lang="en-US" sz="2000" b="0" i="1" dirty="0" smtClean="0"/>
              <a:t>Dose: 200 </a:t>
            </a:r>
            <a:r>
              <a:rPr lang="en-US" sz="2000" b="0" i="1" dirty="0" err="1" smtClean="0"/>
              <a:t>mrem</a:t>
            </a:r>
            <a:r>
              <a:rPr lang="en-US" sz="2000" b="0" i="1" dirty="0" smtClean="0"/>
              <a:t> per year</a:t>
            </a:r>
            <a:r>
              <a:rPr lang="en-US" sz="2000" b="0" dirty="0" smtClean="0"/>
              <a:t/>
            </a:r>
            <a:br>
              <a:rPr lang="en-US" sz="2000" b="0" dirty="0" smtClean="0"/>
            </a:br>
            <a:r>
              <a:rPr lang="en-US" sz="2000" b="0" dirty="0" smtClean="0"/>
              <a:t/>
            </a:r>
            <a:br>
              <a:rPr lang="en-US" sz="2000" b="0" dirty="0" smtClean="0"/>
            </a:br>
            <a:r>
              <a:rPr lang="en-US" sz="2000" b="0" dirty="0" smtClean="0"/>
              <a:t>Radon is a radioactive gas that you can’t see or smell, but it may be in your home. It often creeps in through the floor or walls from natural decay of uranium in the ground, and gets trapped within the building; it can also be present in construction materials. </a:t>
            </a:r>
            <a:br>
              <a:rPr lang="en-US" sz="2000" b="0" dirty="0" smtClean="0"/>
            </a:br>
            <a:r>
              <a:rPr lang="en-US" sz="2000" b="0" dirty="0" smtClean="0"/>
              <a:t/>
            </a:r>
            <a:br>
              <a:rPr lang="en-US" sz="2000" b="0" dirty="0" smtClean="0"/>
            </a:br>
            <a:r>
              <a:rPr lang="en-US" sz="2000" b="0" dirty="0" smtClean="0"/>
              <a:t>In addition to breathing radon, you may be swallowing it in water or as dust particles. Next to smoking, radon is the second leading cause of lung cancer in the U.S.</a:t>
            </a:r>
            <a:br>
              <a:rPr lang="en-US" sz="2000" b="0" dirty="0" smtClean="0"/>
            </a:br>
            <a:endParaRPr lang="ar-IQ" sz="2000"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Picture 2" descr="C:\Users\Aqeel\Downloads\radiation sources)\Decay_chain(4n+2,_Uranium_series).svg.png"/>
          <p:cNvPicPr>
            <a:picLocks noGrp="1" noChangeAspect="1" noChangeArrowheads="1"/>
          </p:cNvPicPr>
          <p:nvPr>
            <p:ph idx="1"/>
          </p:nvPr>
        </p:nvPicPr>
        <p:blipFill>
          <a:blip r:embed="rId2" cstate="print"/>
          <a:srcRect/>
          <a:stretch>
            <a:fillRect/>
          </a:stretch>
        </p:blipFill>
        <p:spPr bwMode="auto">
          <a:xfrm>
            <a:off x="2397078" y="685800"/>
            <a:ext cx="4026913" cy="5670550"/>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6248400"/>
          </a:xfrm>
        </p:spPr>
        <p:txBody>
          <a:bodyPr/>
          <a:lstStyle/>
          <a:p>
            <a:r>
              <a:rPr lang="en-US" sz="2000" dirty="0" smtClean="0"/>
              <a:t>Plane travel</a:t>
            </a:r>
            <a:br>
              <a:rPr lang="en-US" sz="2000" dirty="0" smtClean="0"/>
            </a:br>
            <a:r>
              <a:rPr lang="en-US" sz="2000" b="0" i="1" dirty="0" smtClean="0"/>
              <a:t>Dose: 2–3 </a:t>
            </a:r>
            <a:r>
              <a:rPr lang="en-US" sz="2000" b="0" i="1" dirty="0" err="1" smtClean="0"/>
              <a:t>mrem</a:t>
            </a:r>
            <a:r>
              <a:rPr lang="en-US" sz="2000" b="0" i="1" dirty="0" smtClean="0"/>
              <a:t> for a transcontinental flight</a:t>
            </a:r>
            <a:r>
              <a:rPr lang="en-US" sz="2000" b="0" dirty="0" smtClean="0"/>
              <a:t/>
            </a:r>
            <a:br>
              <a:rPr lang="en-US" sz="2000" b="0" dirty="0" smtClean="0"/>
            </a:br>
            <a:r>
              <a:rPr lang="en-US" sz="2000" b="0" dirty="0" smtClean="0"/>
              <a:t/>
            </a:r>
            <a:br>
              <a:rPr lang="en-US" sz="2000" b="0" dirty="0" smtClean="0"/>
            </a:br>
            <a:r>
              <a:rPr lang="en-US" sz="2000" b="0" dirty="0" smtClean="0"/>
              <a:t>Cosmic radiation comes from outer space and accounts for </a:t>
            </a:r>
            <a:r>
              <a:rPr lang="en-US" sz="2000" b="0" dirty="0" smtClean="0">
                <a:solidFill>
                  <a:srgbClr val="FF0000"/>
                </a:solidFill>
              </a:rPr>
              <a:t>about 5%</a:t>
            </a:r>
            <a:r>
              <a:rPr lang="en-US" sz="2000" b="0" dirty="0" smtClean="0"/>
              <a:t> of background radiation exposure in the U.S. The atmosphere protects us from this radiation, so it makes sense that our exposure amplifies when we fly on a commercial airplane.</a:t>
            </a:r>
            <a:br>
              <a:rPr lang="en-US" sz="2000" b="0" dirty="0" smtClean="0"/>
            </a:br>
            <a:r>
              <a:rPr lang="en-US" sz="2000" b="0" dirty="0" smtClean="0"/>
              <a:t/>
            </a:r>
            <a:br>
              <a:rPr lang="en-US" sz="2000" b="0" dirty="0" smtClean="0"/>
            </a:br>
            <a:r>
              <a:rPr lang="en-US" sz="2000" b="0" dirty="0" smtClean="0"/>
              <a:t>For most people, plane travel is not a significant source of radiation, but pilots, flight attendants, and other frequent fliers can absorb up to </a:t>
            </a:r>
            <a:r>
              <a:rPr lang="en-US" sz="2000" b="0" dirty="0" smtClean="0">
                <a:solidFill>
                  <a:srgbClr val="FF0000"/>
                </a:solidFill>
              </a:rPr>
              <a:t>200 </a:t>
            </a:r>
            <a:r>
              <a:rPr lang="en-US" sz="2000" b="0" dirty="0" err="1" smtClean="0">
                <a:solidFill>
                  <a:srgbClr val="FF0000"/>
                </a:solidFill>
              </a:rPr>
              <a:t>mrem</a:t>
            </a:r>
            <a:r>
              <a:rPr lang="en-US" sz="2000" b="0" dirty="0" smtClean="0">
                <a:solidFill>
                  <a:srgbClr val="FF0000"/>
                </a:solidFill>
              </a:rPr>
              <a:t> per year</a:t>
            </a:r>
            <a:r>
              <a:rPr lang="en-US" sz="2000" b="0" dirty="0" smtClean="0"/>
              <a:t>, according to the EPA.</a:t>
            </a:r>
            <a:br>
              <a:rPr lang="en-US" sz="2000" b="0" dirty="0" smtClean="0"/>
            </a:br>
            <a:r>
              <a:rPr lang="en-US" sz="2000" b="0" dirty="0" smtClean="0"/>
              <a:t/>
            </a:r>
            <a:br>
              <a:rPr lang="en-US" sz="2000" b="0" dirty="0" smtClean="0"/>
            </a:br>
            <a:endParaRPr lang="ar-IQ" dirty="0"/>
          </a:p>
        </p:txBody>
      </p:sp>
      <p:pic>
        <p:nvPicPr>
          <p:cNvPr id="3075" name="Picture 3"/>
          <p:cNvPicPr>
            <a:picLocks noChangeAspect="1" noChangeArrowheads="1"/>
          </p:cNvPicPr>
          <p:nvPr/>
        </p:nvPicPr>
        <p:blipFill>
          <a:blip r:embed="rId2" cstate="print"/>
          <a:srcRect/>
          <a:stretch>
            <a:fillRect/>
          </a:stretch>
        </p:blipFill>
        <p:spPr bwMode="auto">
          <a:xfrm>
            <a:off x="1447800" y="4648200"/>
            <a:ext cx="4038600" cy="20828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552963" y="3015614"/>
            <a:ext cx="6411556" cy="3613786"/>
          </a:xfrm>
          <a:prstGeom prst="rect">
            <a:avLst/>
          </a:prstGeom>
          <a:noFill/>
          <a:ln w="9525">
            <a:noFill/>
            <a:miter lim="800000"/>
            <a:headEnd/>
            <a:tailEnd/>
          </a:ln>
          <a:effectLst/>
        </p:spPr>
      </p:pic>
      <p:sp>
        <p:nvSpPr>
          <p:cNvPr id="5" name="Rectangle 4"/>
          <p:cNvSpPr/>
          <p:nvPr/>
        </p:nvSpPr>
        <p:spPr>
          <a:xfrm>
            <a:off x="914400" y="381000"/>
            <a:ext cx="6629400" cy="1938992"/>
          </a:xfrm>
          <a:prstGeom prst="rect">
            <a:avLst/>
          </a:prstGeom>
        </p:spPr>
        <p:txBody>
          <a:bodyPr wrap="square">
            <a:spAutoFit/>
          </a:bodyPr>
          <a:lstStyle/>
          <a:p>
            <a:r>
              <a:rPr lang="en-US" sz="2400" dirty="0" smtClean="0"/>
              <a:t>The new full-body X-ray scanners in airports are another source of radiation, but the exposure is negligible—about 0.01 </a:t>
            </a:r>
            <a:r>
              <a:rPr lang="en-US" sz="2400" dirty="0" err="1" smtClean="0"/>
              <a:t>mrem</a:t>
            </a:r>
            <a:r>
              <a:rPr lang="en-US" sz="2400" dirty="0" smtClean="0"/>
              <a:t> per 3-second screening.</a:t>
            </a:r>
            <a:br>
              <a:rPr lang="en-US" sz="2400" dirty="0" smtClean="0"/>
            </a:br>
            <a:endParaRPr lang="ar-IQ" sz="2400"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6248400"/>
          </a:xfrm>
        </p:spPr>
        <p:txBody>
          <a:bodyPr/>
          <a:lstStyle/>
          <a:p>
            <a:r>
              <a:rPr lang="en-US" sz="2000" dirty="0" smtClean="0"/>
              <a:t>Medical imaging</a:t>
            </a:r>
            <a:br>
              <a:rPr lang="en-US" sz="2000" dirty="0" smtClean="0"/>
            </a:br>
            <a:r>
              <a:rPr lang="en-US" sz="2000" b="0" i="1" dirty="0" smtClean="0"/>
              <a:t>Dose: 10 to 1,000 </a:t>
            </a:r>
            <a:r>
              <a:rPr lang="en-US" sz="2000" b="0" i="1" dirty="0" err="1" smtClean="0"/>
              <a:t>mrem</a:t>
            </a:r>
            <a:r>
              <a:rPr lang="en-US" sz="2000" b="0" i="1" dirty="0" smtClean="0"/>
              <a:t> per screening</a:t>
            </a:r>
            <a:r>
              <a:rPr lang="en-US" sz="2000" b="0" dirty="0" smtClean="0"/>
              <a:t/>
            </a:r>
            <a:br>
              <a:rPr lang="en-US" sz="2000" b="0" dirty="0" smtClean="0"/>
            </a:br>
            <a:r>
              <a:rPr lang="en-US" sz="2000" b="0" dirty="0" smtClean="0"/>
              <a:t/>
            </a:r>
            <a:br>
              <a:rPr lang="en-US" sz="2000" b="0" dirty="0" smtClean="0"/>
            </a:br>
            <a:r>
              <a:rPr lang="en-US" sz="2000" b="0" dirty="0" smtClean="0"/>
              <a:t>Many imaging techniques to diagnose medical conditions use radiation, but the dose varies widely. Chest X-rays and dental X-rays deliver about 10 </a:t>
            </a:r>
            <a:r>
              <a:rPr lang="en-US" sz="2000" b="0" dirty="0" err="1" smtClean="0"/>
              <a:t>mrem</a:t>
            </a:r>
            <a:r>
              <a:rPr lang="en-US" sz="2000" b="0" dirty="0" smtClean="0"/>
              <a:t>, while mammograms (another form of X-ray) deliver about 138 per image. CT scans can have as many as 1,000 </a:t>
            </a:r>
            <a:r>
              <a:rPr lang="en-US" sz="2000" b="0" dirty="0" err="1" smtClean="0"/>
              <a:t>mrem</a:t>
            </a:r>
            <a:r>
              <a:rPr lang="en-US" sz="2000" b="0" dirty="0" smtClean="0"/>
              <a:t> per scan.</a:t>
            </a:r>
            <a:br>
              <a:rPr lang="en-US" sz="2000" b="0" dirty="0" smtClean="0"/>
            </a:br>
            <a:r>
              <a:rPr lang="en-US" sz="2000" b="0" dirty="0" smtClean="0"/>
              <a:t/>
            </a:r>
            <a:br>
              <a:rPr lang="en-US" sz="2000" b="0" dirty="0" smtClean="0"/>
            </a:br>
            <a:r>
              <a:rPr lang="en-US" sz="2000" b="0" dirty="0" smtClean="0"/>
              <a:t>"Outside of ordinary background radiation, the most common cause of exposure in the U.S. is from medical sources," Frey says. "</a:t>
            </a:r>
            <a:r>
              <a:rPr lang="en-US" sz="2000" b="0" dirty="0" smtClean="0">
                <a:solidFill>
                  <a:schemeClr val="accent6"/>
                </a:solidFill>
              </a:rPr>
              <a:t>But as long as there is a good reason for that procedure, the benefits will exceed the risks."</a:t>
            </a:r>
            <a:r>
              <a:rPr lang="en-US" b="0" dirty="0" smtClean="0">
                <a:solidFill>
                  <a:schemeClr val="accent6"/>
                </a:solidFill>
              </a:rPr>
              <a:t/>
            </a:r>
            <a:br>
              <a:rPr lang="en-US" b="0" dirty="0" smtClean="0">
                <a:solidFill>
                  <a:schemeClr val="accent6"/>
                </a:solidFill>
              </a:rPr>
            </a:br>
            <a:endParaRPr lang="ar-IQ" dirty="0">
              <a:solidFill>
                <a:schemeClr val="accent6"/>
              </a:solidFill>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
          <p:cNvPicPr>
            <a:picLocks noGrp="1" noChangeAspect="1" noChangeArrowheads="1"/>
          </p:cNvPicPr>
          <p:nvPr>
            <p:ph idx="1"/>
          </p:nvPr>
        </p:nvPicPr>
        <p:blipFill>
          <a:blip r:embed="rId2" cstate="print"/>
          <a:srcRect t="5125"/>
          <a:stretch>
            <a:fillRect/>
          </a:stretch>
        </p:blipFill>
        <p:spPr bwMode="auto">
          <a:xfrm>
            <a:off x="762000" y="228600"/>
            <a:ext cx="7543800" cy="6248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6248400"/>
          </a:xfrm>
        </p:spPr>
        <p:txBody>
          <a:bodyPr/>
          <a:lstStyle/>
          <a:p>
            <a:endParaRPr lang="ar-IQ" dirty="0"/>
          </a:p>
        </p:txBody>
      </p:sp>
      <p:pic>
        <p:nvPicPr>
          <p:cNvPr id="26626" name="Picture 2" descr="C:\Users\Aqeel\Pictures\relative-doses-radiation.jpg"/>
          <p:cNvPicPr>
            <a:picLocks noChangeAspect="1" noChangeArrowheads="1"/>
          </p:cNvPicPr>
          <p:nvPr/>
        </p:nvPicPr>
        <p:blipFill>
          <a:blip r:embed="rId2" cstate="print"/>
          <a:srcRect/>
          <a:stretch>
            <a:fillRect/>
          </a:stretch>
        </p:blipFill>
        <p:spPr bwMode="auto">
          <a:xfrm>
            <a:off x="457200" y="228600"/>
            <a:ext cx="7924800" cy="6400800"/>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6248400"/>
          </a:xfrm>
        </p:spPr>
        <p:txBody>
          <a:bodyPr>
            <a:normAutofit/>
          </a:bodyPr>
          <a:lstStyle/>
          <a:p>
            <a:r>
              <a:rPr lang="en-US" sz="9600" dirty="0" smtClean="0"/>
              <a:t>THANKS</a:t>
            </a:r>
            <a:endParaRPr lang="ar-IQ" sz="9600"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2514600" y="685800"/>
            <a:ext cx="3533775" cy="1991346"/>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2514600" y="3200400"/>
            <a:ext cx="3686175" cy="207722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6248400"/>
          </a:xfrm>
        </p:spPr>
        <p:txBody>
          <a:bodyPr/>
          <a:lstStyle/>
          <a:p>
            <a:endParaRPr lang="ar-IQ" dirty="0"/>
          </a:p>
        </p:txBody>
      </p:sp>
      <p:sp>
        <p:nvSpPr>
          <p:cNvPr id="4" name="Rectangle 3"/>
          <p:cNvSpPr/>
          <p:nvPr/>
        </p:nvSpPr>
        <p:spPr>
          <a:xfrm>
            <a:off x="609600" y="304800"/>
            <a:ext cx="7924800" cy="4524315"/>
          </a:xfrm>
          <a:prstGeom prst="rect">
            <a:avLst/>
          </a:prstGeom>
        </p:spPr>
        <p:txBody>
          <a:bodyPr wrap="square">
            <a:spAutoFit/>
          </a:bodyPr>
          <a:lstStyle/>
          <a:p>
            <a:pPr>
              <a:lnSpc>
                <a:spcPct val="80000"/>
              </a:lnSpc>
              <a:defRPr/>
            </a:pPr>
            <a:r>
              <a:rPr lang="en-US" b="1" dirty="0" smtClean="0">
                <a:solidFill>
                  <a:srgbClr val="FF0000"/>
                </a:solidFill>
              </a:rPr>
              <a:t>Radiation:</a:t>
            </a:r>
            <a:r>
              <a:rPr lang="en-US" b="1" dirty="0" smtClean="0"/>
              <a:t> </a:t>
            </a:r>
            <a:r>
              <a:rPr lang="en-US" dirty="0" smtClean="0"/>
              <a:t>is a form of energy carried by waves or stream of </a:t>
            </a:r>
            <a:endParaRPr lang="en-US" dirty="0" smtClean="0"/>
          </a:p>
          <a:p>
            <a:pPr>
              <a:lnSpc>
                <a:spcPct val="80000"/>
              </a:lnSpc>
              <a:defRPr/>
            </a:pPr>
            <a:endParaRPr lang="en-US" b="1" dirty="0" smtClean="0">
              <a:solidFill>
                <a:srgbClr val="FF0000"/>
              </a:solidFill>
            </a:endParaRPr>
          </a:p>
          <a:p>
            <a:pPr>
              <a:lnSpc>
                <a:spcPct val="80000"/>
              </a:lnSpc>
              <a:defRPr/>
            </a:pPr>
            <a:endParaRPr lang="en-US" b="1" dirty="0" smtClean="0">
              <a:solidFill>
                <a:srgbClr val="FF0000"/>
              </a:solidFill>
            </a:endParaRPr>
          </a:p>
          <a:p>
            <a:pPr>
              <a:lnSpc>
                <a:spcPct val="80000"/>
              </a:lnSpc>
              <a:defRPr/>
            </a:pPr>
            <a:endParaRPr lang="en-US" b="1" dirty="0" smtClean="0">
              <a:solidFill>
                <a:srgbClr val="FF0000"/>
              </a:solidFill>
            </a:endParaRPr>
          </a:p>
          <a:p>
            <a:pPr>
              <a:lnSpc>
                <a:spcPct val="80000"/>
              </a:lnSpc>
              <a:defRPr/>
            </a:pPr>
            <a:r>
              <a:rPr lang="en-US" b="1" dirty="0" smtClean="0">
                <a:solidFill>
                  <a:srgbClr val="FF0000"/>
                </a:solidFill>
              </a:rPr>
              <a:t>SOME </a:t>
            </a:r>
            <a:r>
              <a:rPr lang="en-US" b="1" dirty="0" smtClean="0">
                <a:solidFill>
                  <a:srgbClr val="FF0000"/>
                </a:solidFill>
              </a:rPr>
              <a:t>TYPES OF RADIATIONS</a:t>
            </a:r>
          </a:p>
          <a:p>
            <a:pPr>
              <a:lnSpc>
                <a:spcPct val="80000"/>
              </a:lnSpc>
              <a:defRPr/>
            </a:pPr>
            <a:r>
              <a:rPr lang="en-US" b="1" dirty="0" smtClean="0">
                <a:solidFill>
                  <a:srgbClr val="FF0000"/>
                </a:solidFill>
              </a:rPr>
              <a:t>Electromagnetic radiation: </a:t>
            </a:r>
            <a:endParaRPr lang="en-US" dirty="0" smtClean="0">
              <a:solidFill>
                <a:srgbClr val="FF0000"/>
              </a:solidFill>
            </a:endParaRPr>
          </a:p>
          <a:p>
            <a:pPr>
              <a:lnSpc>
                <a:spcPct val="80000"/>
              </a:lnSpc>
              <a:defRPr/>
            </a:pPr>
            <a:r>
              <a:rPr lang="en-US" dirty="0" smtClean="0"/>
              <a:t>   The propagation of wave-like energy (without mass) through space or matter. The energy that is propagated is accompanied by oscillating electric and magnetic fields positioned at right angles to one another. </a:t>
            </a:r>
            <a:endParaRPr lang="en-US" b="1" dirty="0" smtClean="0"/>
          </a:p>
          <a:p>
            <a:pPr>
              <a:lnSpc>
                <a:spcPct val="80000"/>
              </a:lnSpc>
              <a:defRPr/>
            </a:pPr>
            <a:r>
              <a:rPr lang="en-US" b="1" dirty="0" smtClean="0">
                <a:solidFill>
                  <a:srgbClr val="FF0000"/>
                </a:solidFill>
              </a:rPr>
              <a:t>1-NON-IONIZING ELECTROMAGNETIC RADIATION</a:t>
            </a:r>
            <a:endParaRPr lang="en-US" dirty="0" smtClean="0">
              <a:solidFill>
                <a:srgbClr val="FF0000"/>
              </a:solidFill>
            </a:endParaRPr>
          </a:p>
          <a:p>
            <a:pPr>
              <a:lnSpc>
                <a:spcPct val="80000"/>
              </a:lnSpc>
              <a:defRPr/>
            </a:pPr>
            <a:r>
              <a:rPr lang="en-US" dirty="0" smtClean="0"/>
              <a:t>RADIO</a:t>
            </a:r>
          </a:p>
          <a:p>
            <a:pPr>
              <a:lnSpc>
                <a:spcPct val="80000"/>
              </a:lnSpc>
              <a:defRPr/>
            </a:pPr>
            <a:r>
              <a:rPr lang="en-US" dirty="0" smtClean="0"/>
              <a:t>MICROWAVES</a:t>
            </a:r>
          </a:p>
          <a:p>
            <a:pPr>
              <a:lnSpc>
                <a:spcPct val="80000"/>
              </a:lnSpc>
              <a:defRPr/>
            </a:pPr>
            <a:r>
              <a:rPr lang="en-US" dirty="0" smtClean="0"/>
              <a:t>INFRA RED (HEAT)              </a:t>
            </a:r>
          </a:p>
          <a:p>
            <a:pPr>
              <a:lnSpc>
                <a:spcPct val="80000"/>
              </a:lnSpc>
              <a:defRPr/>
            </a:pPr>
            <a:r>
              <a:rPr lang="en-US" dirty="0" smtClean="0"/>
              <a:t>                                                                  RED</a:t>
            </a:r>
          </a:p>
          <a:p>
            <a:pPr>
              <a:lnSpc>
                <a:spcPct val="80000"/>
              </a:lnSpc>
              <a:defRPr/>
            </a:pPr>
            <a:r>
              <a:rPr lang="en-US" dirty="0" smtClean="0"/>
              <a:t>                                                                 ORANGE</a:t>
            </a:r>
          </a:p>
          <a:p>
            <a:pPr>
              <a:lnSpc>
                <a:spcPct val="80000"/>
              </a:lnSpc>
              <a:defRPr/>
            </a:pPr>
            <a:r>
              <a:rPr lang="en-US" dirty="0" smtClean="0"/>
              <a:t>                                                                 YELLOW</a:t>
            </a:r>
          </a:p>
          <a:p>
            <a:pPr>
              <a:lnSpc>
                <a:spcPct val="80000"/>
              </a:lnSpc>
              <a:defRPr/>
            </a:pPr>
            <a:r>
              <a:rPr lang="en-US" dirty="0" smtClean="0"/>
              <a:t> VISIBLE LIGHT (COLOR)                 GREEN</a:t>
            </a:r>
          </a:p>
          <a:p>
            <a:pPr>
              <a:lnSpc>
                <a:spcPct val="80000"/>
              </a:lnSpc>
              <a:defRPr/>
            </a:pPr>
            <a:r>
              <a:rPr lang="en-US" dirty="0" smtClean="0"/>
              <a:t>                                                                 BLUE</a:t>
            </a:r>
          </a:p>
          <a:p>
            <a:pPr>
              <a:lnSpc>
                <a:spcPct val="80000"/>
              </a:lnSpc>
              <a:defRPr/>
            </a:pPr>
            <a:r>
              <a:rPr lang="en-US" dirty="0" smtClean="0"/>
              <a:t>                                                                 VIOLET</a:t>
            </a:r>
          </a:p>
          <a:p>
            <a:pPr>
              <a:lnSpc>
                <a:spcPct val="80000"/>
              </a:lnSpc>
              <a:defRPr/>
            </a:pPr>
            <a:r>
              <a:rPr lang="en-US" dirty="0" smtClean="0"/>
              <a:t>ULTRA VIOLET</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6248400"/>
          </a:xfrm>
        </p:spPr>
        <p:txBody>
          <a:bodyPr/>
          <a:lstStyle/>
          <a:p>
            <a:pPr algn="l" fontAlgn="auto">
              <a:lnSpc>
                <a:spcPct val="80000"/>
              </a:lnSpc>
              <a:spcAft>
                <a:spcPts val="0"/>
              </a:spcAft>
              <a:defRPr/>
            </a:pPr>
            <a:r>
              <a:rPr lang="en-US" dirty="0" smtClean="0">
                <a:solidFill>
                  <a:srgbClr val="FF0000"/>
                </a:solidFill>
              </a:rPr>
              <a:t>	</a:t>
            </a:r>
            <a:r>
              <a:rPr lang="en-US" sz="2000" dirty="0" smtClean="0">
                <a:solidFill>
                  <a:srgbClr val="FF0000"/>
                </a:solidFill>
              </a:rPr>
              <a:t/>
            </a:r>
            <a:br>
              <a:rPr lang="en-US" sz="2000" dirty="0" smtClean="0">
                <a:solidFill>
                  <a:srgbClr val="FF0000"/>
                </a:solidFill>
              </a:rPr>
            </a:br>
            <a:r>
              <a:rPr lang="en-US" sz="2000" dirty="0" smtClean="0"/>
              <a:t>X-RAYS</a:t>
            </a:r>
            <a:r>
              <a:rPr lang="en-US" sz="2400" dirty="0" smtClean="0"/>
              <a:t/>
            </a:r>
            <a:br>
              <a:rPr lang="en-US" sz="2400" dirty="0" smtClean="0"/>
            </a:br>
            <a:r>
              <a:rPr lang="en-US" sz="2400" dirty="0" smtClean="0"/>
              <a:t>GAMMA RAYS </a:t>
            </a:r>
            <a:br>
              <a:rPr lang="en-US" sz="2400" dirty="0" smtClean="0"/>
            </a:br>
            <a:r>
              <a:rPr lang="en-US" sz="2400" dirty="0" smtClean="0"/>
              <a:t>COSMIC RAYS</a:t>
            </a:r>
            <a:br>
              <a:rPr lang="en-US" sz="2400" dirty="0" smtClean="0"/>
            </a:br>
            <a:r>
              <a:rPr lang="en-US" sz="2400" dirty="0" smtClean="0"/>
              <a:t> </a:t>
            </a:r>
            <a:br>
              <a:rPr lang="en-US" sz="2400" dirty="0" smtClean="0"/>
            </a:br>
            <a:r>
              <a:rPr lang="ar-IQ" sz="2400" dirty="0" smtClean="0"/>
              <a:t/>
            </a:r>
            <a:br>
              <a:rPr lang="ar-IQ" sz="2400" dirty="0" smtClean="0"/>
            </a:br>
            <a:r>
              <a:rPr lang="en-US" sz="2400" dirty="0" smtClean="0">
                <a:solidFill>
                  <a:srgbClr val="FF0000"/>
                </a:solidFill>
              </a:rPr>
              <a:t>3-IONIZING </a:t>
            </a:r>
            <a:r>
              <a:rPr lang="en-US" sz="2400" dirty="0" smtClean="0">
                <a:solidFill>
                  <a:srgbClr val="FF0000"/>
                </a:solidFill>
              </a:rPr>
              <a:t>ATOMIC PARTICLE RADIATION</a:t>
            </a:r>
            <a:br>
              <a:rPr lang="en-US" sz="2400" dirty="0" smtClean="0">
                <a:solidFill>
                  <a:srgbClr val="FF0000"/>
                </a:solidFill>
              </a:rPr>
            </a:br>
            <a:r>
              <a:rPr lang="en-US" sz="2400" dirty="0" smtClean="0">
                <a:solidFill>
                  <a:schemeClr val="accent6"/>
                </a:solidFill>
              </a:rPr>
              <a:t>BETA RAYS</a:t>
            </a:r>
            <a:r>
              <a:rPr lang="en-US" sz="2400" dirty="0" smtClean="0"/>
              <a:t/>
            </a:r>
            <a:br>
              <a:rPr lang="en-US" sz="2400" dirty="0" smtClean="0"/>
            </a:br>
            <a:r>
              <a:rPr lang="en-US" sz="2400" dirty="0" smtClean="0"/>
              <a:t>Are fast moving electrons emitted from the nucleus of radioactive atoms. </a:t>
            </a:r>
            <a:br>
              <a:rPr lang="en-US" sz="2400" dirty="0" smtClean="0"/>
            </a:br>
            <a:r>
              <a:rPr lang="en-US" sz="2400" dirty="0" smtClean="0">
                <a:solidFill>
                  <a:schemeClr val="accent6"/>
                </a:solidFill>
              </a:rPr>
              <a:t>ALPHA RAYS</a:t>
            </a:r>
            <a:r>
              <a:rPr lang="en-US" sz="2400" dirty="0" smtClean="0"/>
              <a:t/>
            </a:r>
            <a:br>
              <a:rPr lang="en-US" sz="2400" dirty="0" smtClean="0"/>
            </a:br>
            <a:r>
              <a:rPr lang="en-US" sz="2400" dirty="0" smtClean="0"/>
              <a:t>Are emitted from the nuclei of heavy metal and exits as two protons and neutrons, without electrons.</a:t>
            </a:r>
            <a:br>
              <a:rPr lang="en-US" sz="2400" dirty="0" smtClean="0"/>
            </a:br>
            <a:r>
              <a:rPr lang="en-US" sz="2400" dirty="0" smtClean="0">
                <a:solidFill>
                  <a:schemeClr val="accent6"/>
                </a:solidFill>
              </a:rPr>
              <a:t>NEUTRONS</a:t>
            </a:r>
            <a:r>
              <a:rPr lang="en-US" sz="2400" dirty="0" smtClean="0"/>
              <a:t/>
            </a:r>
            <a:br>
              <a:rPr lang="en-US" sz="2400" dirty="0" smtClean="0"/>
            </a:br>
            <a:r>
              <a:rPr lang="en-US" sz="2400" dirty="0" smtClean="0"/>
              <a:t>Are accelerated particles with a mass of one and no electrical charge.</a:t>
            </a:r>
            <a:br>
              <a:rPr lang="en-US" sz="2400" dirty="0" smtClean="0"/>
            </a:br>
            <a:r>
              <a:rPr lang="en-US" sz="2400" dirty="0" smtClean="0"/>
              <a:t/>
            </a:r>
            <a:br>
              <a:rPr lang="en-US" sz="2400" dirty="0" smtClean="0"/>
            </a:br>
            <a:endParaRPr lang="ar-IQ"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382000" cy="6248400"/>
          </a:xfrm>
        </p:spPr>
        <p:txBody>
          <a:bodyPr/>
          <a:lstStyle/>
          <a:p>
            <a:pPr>
              <a:lnSpc>
                <a:spcPct val="150000"/>
              </a:lnSpc>
            </a:pPr>
            <a:r>
              <a:rPr lang="en-US" sz="1800" dirty="0" smtClean="0">
                <a:solidFill>
                  <a:schemeClr val="tx1"/>
                </a:solidFill>
                <a:latin typeface="Times New Roman" pitchFamily="18" charset="0"/>
                <a:cs typeface="Times New Roman" pitchFamily="18" charset="0"/>
              </a:rPr>
              <a:t>.</a:t>
            </a:r>
            <a:endParaRPr lang="ar-IQ" sz="1800" dirty="0">
              <a:solidFill>
                <a:schemeClr val="tx1"/>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1219200" y="1066800"/>
            <a:ext cx="6086475" cy="37719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8229600" cy="6858000"/>
          </a:xfrm>
        </p:spPr>
        <p:txBody>
          <a:bodyPr/>
          <a:lstStyle/>
          <a:p>
            <a:endParaRPr lang="ar-IQ" dirty="0"/>
          </a:p>
        </p:txBody>
      </p:sp>
      <p:sp>
        <p:nvSpPr>
          <p:cNvPr id="3" name="Rectangle 2"/>
          <p:cNvSpPr/>
          <p:nvPr/>
        </p:nvSpPr>
        <p:spPr>
          <a:xfrm>
            <a:off x="1143000" y="228600"/>
            <a:ext cx="7162800" cy="4708981"/>
          </a:xfrm>
          <a:prstGeom prst="rect">
            <a:avLst/>
          </a:prstGeom>
        </p:spPr>
        <p:txBody>
          <a:bodyPr wrap="square">
            <a:spAutoFit/>
          </a:bodyPr>
          <a:lstStyle/>
          <a:p>
            <a:endParaRPr lang="en-US" sz="2000" dirty="0" smtClean="0"/>
          </a:p>
          <a:p>
            <a:r>
              <a:rPr lang="en-US" sz="2000" b="1" dirty="0" smtClean="0"/>
              <a:t>Television</a:t>
            </a:r>
          </a:p>
          <a:p>
            <a:r>
              <a:rPr lang="en-US" sz="2000" i="1" dirty="0" smtClean="0"/>
              <a:t>Dose: 1 </a:t>
            </a:r>
            <a:r>
              <a:rPr lang="en-US" sz="2000" i="1" dirty="0" err="1" smtClean="0"/>
              <a:t>mrem</a:t>
            </a:r>
            <a:r>
              <a:rPr lang="en-US" sz="2000" i="1" dirty="0" smtClean="0"/>
              <a:t> per year</a:t>
            </a:r>
            <a:r>
              <a:rPr lang="en-US" sz="2000" dirty="0" smtClean="0"/>
              <a:t/>
            </a:r>
            <a:br>
              <a:rPr lang="en-US" sz="2000" dirty="0" smtClean="0"/>
            </a:br>
            <a:r>
              <a:rPr lang="en-US" sz="2000" dirty="0" smtClean="0"/>
              <a:t>The </a:t>
            </a:r>
            <a:r>
              <a:rPr lang="en-US" sz="2000" dirty="0" smtClean="0"/>
              <a:t>average American watches about 4.5 hours of TV per day, acquiring 1 </a:t>
            </a:r>
            <a:r>
              <a:rPr lang="en-US" sz="2000" dirty="0" err="1" smtClean="0"/>
              <a:t>mrem</a:t>
            </a:r>
            <a:r>
              <a:rPr lang="en-US" sz="2000" dirty="0" smtClean="0"/>
              <a:t> of X-ray radiation per year from the machine’s electric conductivity. </a:t>
            </a:r>
            <a:br>
              <a:rPr lang="en-US" sz="2000" dirty="0" smtClean="0"/>
            </a:br>
            <a:r>
              <a:rPr lang="en-US" sz="2000" dirty="0" smtClean="0"/>
              <a:t/>
            </a:r>
            <a:br>
              <a:rPr lang="en-US" sz="2000" dirty="0" smtClean="0"/>
            </a:br>
            <a:r>
              <a:rPr lang="en-US" sz="2000" dirty="0" smtClean="0"/>
              <a:t>TV sets—and computer monitors—that contain a cathode ray tube are capable of creating low-level X-rays, but the FDA requires all TV sets sold in the U.S. to be tested to make sure they do not exceed a safe level of X-ray emission. Flat-screen TVs and computers don’t use cathode ray tubes, so they don’t produce X-rays.</a:t>
            </a:r>
          </a:p>
          <a:p>
            <a:r>
              <a:rPr lang="en-US" sz="2000" dirty="0" smtClean="0"/>
              <a:t/>
            </a:r>
            <a:br>
              <a:rPr lang="en-US" sz="2000" dirty="0" smtClean="0"/>
            </a:br>
            <a:endParaRPr lang="ar-IQ" sz="2000" dirty="0"/>
          </a:p>
        </p:txBody>
      </p:sp>
      <p:pic>
        <p:nvPicPr>
          <p:cNvPr id="4099" name="Picture 3"/>
          <p:cNvPicPr>
            <a:picLocks noChangeAspect="1" noChangeArrowheads="1"/>
          </p:cNvPicPr>
          <p:nvPr/>
        </p:nvPicPr>
        <p:blipFill>
          <a:blip r:embed="rId3" cstate="print"/>
          <a:srcRect/>
          <a:stretch>
            <a:fillRect/>
          </a:stretch>
        </p:blipFill>
        <p:spPr bwMode="auto">
          <a:xfrm>
            <a:off x="762000" y="4267201"/>
            <a:ext cx="3318805" cy="22860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4953000" y="4038600"/>
            <a:ext cx="3200400" cy="267633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6248400"/>
          </a:xfrm>
        </p:spPr>
        <p:txBody>
          <a:bodyPr/>
          <a:lstStyle/>
          <a:p>
            <a:r>
              <a:rPr lang="en-US" sz="2000" dirty="0" smtClean="0"/>
              <a:t>Natural gas</a:t>
            </a:r>
            <a:br>
              <a:rPr lang="en-US" sz="2000" dirty="0" smtClean="0"/>
            </a:br>
            <a:r>
              <a:rPr lang="en-US" sz="2000" b="0" i="1" dirty="0" smtClean="0"/>
              <a:t>Dose: 9 </a:t>
            </a:r>
            <a:r>
              <a:rPr lang="en-US" sz="2000" b="0" i="1" dirty="0" err="1" smtClean="0"/>
              <a:t>mrem</a:t>
            </a:r>
            <a:r>
              <a:rPr lang="en-US" sz="2000" b="0" i="1" dirty="0" smtClean="0"/>
              <a:t> per year</a:t>
            </a:r>
            <a:r>
              <a:rPr lang="en-US" sz="2000" b="0" dirty="0" smtClean="0"/>
              <a:t/>
            </a:r>
            <a:br>
              <a:rPr lang="en-US" sz="2000" b="0" dirty="0" smtClean="0"/>
            </a:br>
            <a:r>
              <a:rPr lang="en-US" sz="2000" b="0" dirty="0" smtClean="0"/>
              <a:t/>
            </a:r>
            <a:br>
              <a:rPr lang="en-US" sz="2000" b="0" dirty="0" smtClean="0"/>
            </a:br>
            <a:r>
              <a:rPr lang="en-US" sz="2000" b="0" dirty="0" smtClean="0"/>
              <a:t>Natural gas used for cooking, heating, and other purposes may up your exposure to radiation. But, again, the amounts tend to be so small that they won’t </a:t>
            </a:r>
            <a:r>
              <a:rPr lang="en-US" sz="2000" b="0" dirty="0" smtClean="0"/>
              <a:t>harm your health.</a:t>
            </a:r>
            <a:r>
              <a:rPr lang="en-US" b="0" dirty="0" smtClean="0"/>
              <a:t/>
            </a:r>
            <a:br>
              <a:rPr lang="en-US" b="0" dirty="0" smtClean="0"/>
            </a:br>
            <a:endParaRPr lang="ar-IQ" dirty="0"/>
          </a:p>
        </p:txBody>
      </p:sp>
      <p:pic>
        <p:nvPicPr>
          <p:cNvPr id="5122" name="Picture 2"/>
          <p:cNvPicPr>
            <a:picLocks noChangeAspect="1" noChangeArrowheads="1"/>
          </p:cNvPicPr>
          <p:nvPr/>
        </p:nvPicPr>
        <p:blipFill>
          <a:blip r:embed="rId2" cstate="print"/>
          <a:srcRect/>
          <a:stretch>
            <a:fillRect/>
          </a:stretch>
        </p:blipFill>
        <p:spPr bwMode="auto">
          <a:xfrm>
            <a:off x="5284628" y="4030927"/>
            <a:ext cx="2903435" cy="259847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6248400"/>
          </a:xfrm>
        </p:spPr>
        <p:txBody>
          <a:bodyPr/>
          <a:lstStyle/>
          <a:p>
            <a:r>
              <a:rPr lang="en-US" sz="2000" dirty="0" smtClean="0"/>
              <a:t>Consumer products</a:t>
            </a:r>
            <a:br>
              <a:rPr lang="en-US" sz="2000" dirty="0" smtClean="0"/>
            </a:br>
            <a:r>
              <a:rPr lang="en-US" sz="2000" b="0" i="1" dirty="0" smtClean="0"/>
              <a:t>Dose: 11 </a:t>
            </a:r>
            <a:r>
              <a:rPr lang="en-US" sz="2000" b="0" i="1" dirty="0" err="1" smtClean="0"/>
              <a:t>mrem</a:t>
            </a:r>
            <a:r>
              <a:rPr lang="en-US" sz="2000" b="0" i="1" dirty="0" smtClean="0"/>
              <a:t> per year</a:t>
            </a:r>
            <a:r>
              <a:rPr lang="en-US" sz="2000" b="0" dirty="0" smtClean="0"/>
              <a:t/>
            </a:r>
            <a:br>
              <a:rPr lang="en-US" sz="2000" b="0" dirty="0" smtClean="0"/>
            </a:br>
            <a:r>
              <a:rPr lang="en-US" sz="2000" b="0" dirty="0" smtClean="0"/>
              <a:t/>
            </a:r>
            <a:br>
              <a:rPr lang="en-US" sz="2000" b="0" dirty="0" smtClean="0"/>
            </a:br>
            <a:r>
              <a:rPr lang="en-US" sz="2000" b="0" dirty="0" smtClean="0"/>
              <a:t>Cell phones, fluorescent lamps, watches, clocks, televisions, computers, and even ceramics and glass all emit some form of radiation, but at low enough rates that they have no known effect on your health.</a:t>
            </a:r>
            <a:br>
              <a:rPr lang="en-US" sz="2000" b="0" dirty="0" smtClean="0"/>
            </a:br>
            <a:r>
              <a:rPr lang="en-US" sz="2000" b="0" dirty="0" smtClean="0"/>
              <a:t/>
            </a:r>
            <a:br>
              <a:rPr lang="en-US" sz="2000" b="0" dirty="0" smtClean="0"/>
            </a:br>
            <a:r>
              <a:rPr lang="en-US" sz="2000" b="0" dirty="0" smtClean="0"/>
              <a:t>Cell phones, in particular, give off radio frequency (RF) waves that aren’t as strong as X-rays, and while they might warm your cheek, the RF waves are at a low enough level that they do not damage tissue.</a:t>
            </a:r>
            <a:r>
              <a:rPr lang="en-US" b="0" dirty="0" smtClean="0"/>
              <a:t/>
            </a:r>
            <a:br>
              <a:rPr lang="en-US" b="0" dirty="0" smtClean="0"/>
            </a:br>
            <a:endParaRPr lang="ar-IQ" dirty="0"/>
          </a:p>
        </p:txBody>
      </p:sp>
      <p:pic>
        <p:nvPicPr>
          <p:cNvPr id="6146" name="Picture 2"/>
          <p:cNvPicPr>
            <a:picLocks noChangeAspect="1" noChangeArrowheads="1"/>
          </p:cNvPicPr>
          <p:nvPr/>
        </p:nvPicPr>
        <p:blipFill>
          <a:blip r:embed="rId2" cstate="print"/>
          <a:srcRect/>
          <a:stretch>
            <a:fillRect/>
          </a:stretch>
        </p:blipFill>
        <p:spPr bwMode="auto">
          <a:xfrm>
            <a:off x="3886200" y="4267200"/>
            <a:ext cx="1929184" cy="17526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6248400"/>
          </a:xfrm>
        </p:spPr>
        <p:txBody>
          <a:bodyPr/>
          <a:lstStyle/>
          <a:p>
            <a:r>
              <a:rPr lang="en-US" dirty="0" smtClean="0"/>
              <a:t>Cigarette smoking</a:t>
            </a:r>
            <a:r>
              <a:rPr lang="en-US" sz="2000" dirty="0" smtClean="0"/>
              <a:t/>
            </a:r>
            <a:br>
              <a:rPr lang="en-US" sz="2000" dirty="0" smtClean="0"/>
            </a:br>
            <a:r>
              <a:rPr lang="en-US" sz="2000" b="0" i="1" dirty="0" smtClean="0"/>
              <a:t>Dose: 1,300 </a:t>
            </a:r>
            <a:r>
              <a:rPr lang="en-US" sz="2000" b="0" i="1" dirty="0" err="1" smtClean="0"/>
              <a:t>mrem</a:t>
            </a:r>
            <a:r>
              <a:rPr lang="en-US" sz="2000" b="0" i="1" dirty="0" smtClean="0"/>
              <a:t> per year</a:t>
            </a: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The </a:t>
            </a:r>
            <a:r>
              <a:rPr lang="en-US" sz="2000" b="0" dirty="0" smtClean="0"/>
              <a:t>20% of Americans (about 43 million) who smoke are increasing more than just their risk of lung cancer, heart disease, and stroke.</a:t>
            </a:r>
            <a:br>
              <a:rPr lang="en-US" sz="2000" b="0" dirty="0" smtClean="0"/>
            </a:br>
            <a:r>
              <a:rPr lang="en-US" sz="2000" b="0" dirty="0" smtClean="0"/>
              <a:t/>
            </a:r>
            <a:br>
              <a:rPr lang="en-US" sz="2000" b="0" dirty="0" smtClean="0"/>
            </a:br>
            <a:r>
              <a:rPr lang="ar-IQ" sz="2000" b="0" dirty="0" smtClean="0"/>
              <a:t/>
            </a:r>
            <a:br>
              <a:rPr lang="ar-IQ" sz="2000" b="0" dirty="0" smtClean="0"/>
            </a:br>
            <a:r>
              <a:rPr lang="en-US" sz="2000" b="0" dirty="0" smtClean="0"/>
              <a:t>They </a:t>
            </a:r>
            <a:r>
              <a:rPr lang="en-US" sz="2000" b="0" dirty="0" smtClean="0"/>
              <a:t>inhale small amounts of radioactive material—from both natural sources and the fertilizer used on the tobacco plants—each time they take a puff. And tar from tobacco smoke traps some of these materials, in particular lead 210 and polonium 210, in their lung </a:t>
            </a:r>
            <a:r>
              <a:rPr lang="en-US" sz="2000" b="0" dirty="0" smtClean="0"/>
              <a:t>passages</a:t>
            </a:r>
            <a:r>
              <a:rPr lang="en-US" b="0" dirty="0" smtClean="0"/>
              <a:t>.</a:t>
            </a:r>
            <a:br>
              <a:rPr lang="en-US" b="0" dirty="0" smtClean="0"/>
            </a:br>
            <a:endParaRPr lang="ar-IQ" dirty="0"/>
          </a:p>
        </p:txBody>
      </p:sp>
      <p:pic>
        <p:nvPicPr>
          <p:cNvPr id="2050" name="Picture 2"/>
          <p:cNvPicPr>
            <a:picLocks noChangeAspect="1" noChangeArrowheads="1"/>
          </p:cNvPicPr>
          <p:nvPr/>
        </p:nvPicPr>
        <p:blipFill>
          <a:blip r:embed="rId2" cstate="print"/>
          <a:srcRect/>
          <a:stretch>
            <a:fillRect/>
          </a:stretch>
        </p:blipFill>
        <p:spPr bwMode="auto">
          <a:xfrm>
            <a:off x="5562600" y="228600"/>
            <a:ext cx="2743200" cy="1820487"/>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TotalTime>
  <Words>147</Words>
  <Application>Microsoft Office PowerPoint</Application>
  <PresentationFormat>On-screen Show (4:3)</PresentationFormat>
  <Paragraphs>37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  X-RAYS GAMMA RAYS  COSMIC RAYS    3-IONIZING ATOMIC PARTICLE RADIATION BETA RAYS Are fast moving electrons emitted from the nucleus of radioactive atoms.  ALPHA RAYS Are emitted from the nuclei of heavy metal and exits as two protons and neutrons, without electrons. NEUTRONS Are accelerated particles with a mass of one and no electrical charge.  </vt:lpstr>
      <vt:lpstr>.</vt:lpstr>
      <vt:lpstr>Slide 6</vt:lpstr>
      <vt:lpstr>Natural gas Dose: 9 mrem per year  Natural gas used for cooking, heating, and other purposes may up your exposure to radiation. But, again, the amounts tend to be so small that they won’t harm your health. </vt:lpstr>
      <vt:lpstr>Consumer products Dose: 11 mrem per year  Cell phones, fluorescent lamps, watches, clocks, televisions, computers, and even ceramics and glass all emit some form of radiation, but at low enough rates that they have no known effect on your health.  Cell phones, in particular, give off radio frequency (RF) waves that aren’t as strong as X-rays, and while they might warm your cheek, the RF waves are at a low enough level that they do not damage tissue. </vt:lpstr>
      <vt:lpstr>Cigarette smoking Dose: 1,300 mrem per year    The 20% of Americans (about 43 million) who smoke are increasing more than just their risk of lung cancer, heart disease, and stroke.   They inhale small amounts of radioactive material—from both natural sources and the fertilizer used on the tobacco plants—each time they take a puff. And tar from tobacco smoke traps some of these materials, in particular lead 210 and polonium 210, in their lung passages. </vt:lpstr>
      <vt:lpstr>Soil Dose: 35 mrem per year  Radioactive particles (radionuclides) in soil are either remaining from the Earth’s original crust, introduced by cosmic radiation, or absorbed from man-made releases (such as nuclear power plant disasters like the one in Japan and fallout from nuclear weapons testing).       Some of these radionuclides end up getting released from the soil as gas that we inhale, while others get taken up in water and plants. Although high levels of radionuclides in the soil can contaminate water and food, a number of agencies, including the EPA, regularly test supplies for radioactivity. </vt:lpstr>
      <vt:lpstr>Drinking water Dose: 5 mrem per year  It’s no surprise that sources of drinking water in the U.S. contain low levels of radiation. It comes from rivers and lakes (if you live in an urban area) or wells (if you live in a rural area) where it can pick up radiation from natural sources like rocks and soil.  Bodies of water that are near nuclear power plants are vulnerable to contamination with radioactive waste water, and are subject to extensive monitoring by the Environmental Protection Agency (EPA) to ensure these man-made sources of radiation do not surpass 4 mrem per year.  </vt:lpstr>
      <vt:lpstr>Radon Dose: 200 mrem per year  Radon is a radioactive gas that you can’t see or smell, but it may be in your home. It often creeps in through the floor or walls from natural decay of uranium in the ground, and gets trapped within the building; it can also be present in construction materials.   In addition to breathing radon, you may be swallowing it in water or as dust particles. Next to smoking, radon is the second leading cause of lung cancer in the U.S. </vt:lpstr>
      <vt:lpstr>Slide 13</vt:lpstr>
      <vt:lpstr>Plane travel Dose: 2–3 mrem for a transcontinental flight  Cosmic radiation comes from outer space and accounts for about 5% of background radiation exposure in the U.S. The atmosphere protects us from this radiation, so it makes sense that our exposure amplifies when we fly on a commercial airplane.  For most people, plane travel is not a significant source of radiation, but pilots, flight attendants, and other frequent fliers can absorb up to 200 mrem per year, according to the EPA.  </vt:lpstr>
      <vt:lpstr>Slide 15</vt:lpstr>
      <vt:lpstr>Medical imaging Dose: 10 to 1,000 mrem per screening  Many imaging techniques to diagnose medical conditions use radiation, but the dose varies widely. Chest X-rays and dental X-rays deliver about 10 mrem, while mammograms (another form of X-ray) deliver about 138 per image. CT scans can have as many as 1,000 mrem per scan.  "Outside of ordinary background radiation, the most common cause of exposure in the U.S. is from medical sources," Frey says. "But as long as there is a good reason for that procedure, the benefits will exceed the risks." </vt:lpstr>
      <vt:lpstr>Slide 17</vt:lpstr>
      <vt:lpstr>Slide 18</vt:lpstr>
      <vt:lpstr>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Aqeel</dc:creator>
  <cp:lastModifiedBy>Aqeel</cp:lastModifiedBy>
  <cp:revision>34</cp:revision>
  <dcterms:created xsi:type="dcterms:W3CDTF">2006-08-16T00:00:00Z</dcterms:created>
  <dcterms:modified xsi:type="dcterms:W3CDTF">2017-10-08T23:05:24Z</dcterms:modified>
</cp:coreProperties>
</file>